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725" r:id="rId2"/>
    <p:sldMasterId id="2147484025" r:id="rId3"/>
  </p:sldMasterIdLst>
  <p:sldIdLst>
    <p:sldId id="279" r:id="rId4"/>
    <p:sldId id="257" r:id="rId5"/>
    <p:sldId id="258" r:id="rId6"/>
    <p:sldId id="276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5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438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5919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48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334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6648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3233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611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87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4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5711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968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350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8368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4516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0017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155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1696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97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77981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947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56244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12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705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287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90700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11012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453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155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2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3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4376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317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100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024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047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F32A14-FACD-4BE7-85A2-4D959F719F76}" type="datetimeFigureOut">
              <a:rPr lang="cs-CZ" smtClean="0"/>
              <a:t>23.4.2019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92CE4BB-1B35-43C8-9A85-D9C2C2910572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36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3AlJtHENpg" TargetMode="External"/><Relationship Id="rId2" Type="http://schemas.openxmlformats.org/officeDocument/2006/relationships/hyperlink" Target="https://github.com/tom2238/alu-computing-unit" TargetMode="Externa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31A8B74-D231-43BA-AF55-D4C5484DB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ALU jednotka</a:t>
            </a: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DB12AD30-2B45-4A53-9893-4822608861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Milan Horník, Tomáš Dubina </a:t>
            </a:r>
          </a:p>
          <a:p>
            <a:r>
              <a:rPr lang="cs-CZ" dirty="0"/>
              <a:t>BICT, VUT Brno</a:t>
            </a:r>
          </a:p>
        </p:txBody>
      </p:sp>
    </p:spTree>
    <p:extLst>
      <p:ext uri="{BB962C8B-B14F-4D97-AF65-F5344CB8AC3E}">
        <p14:creationId xmlns:p14="http://schemas.microsoft.com/office/powerpoint/2010/main" val="333229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Rozdíl s přenosem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5F45B49-BB93-422A-8CB3-81DBD1295DD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694" y="1449387"/>
            <a:ext cx="3460750" cy="2476500"/>
          </a:xfr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582E0354-1644-43E1-8BD6-2946FD1623EF}"/>
              </a:ext>
            </a:extLst>
          </p:cNvPr>
          <p:cNvSpPr/>
          <p:nvPr/>
        </p:nvSpPr>
        <p:spPr>
          <a:xfrm>
            <a:off x="600694" y="40311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Numericky odečte hodnotu na vstupu B od vstupu A </a:t>
            </a:r>
            <a:r>
              <a:rPr lang="cs-CZ" dirty="0" err="1"/>
              <a:t>a</a:t>
            </a:r>
            <a:r>
              <a:rPr lang="cs-CZ" dirty="0"/>
              <a:t> výsledek uloží do Y. Příznak přenosu je uložen do C. Vstupní příznak přenosu C je odečten od výsledku Y.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E5AAD5E2-E837-4A6F-A1CA-1E791D7DB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331" y="997137"/>
            <a:ext cx="4104857" cy="48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5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2387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Logicky součet</a:t>
            </a: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5B8DF9F7-F7B4-46EE-B231-119B17FB1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253" y="1412215"/>
            <a:ext cx="3771900" cy="2446020"/>
          </a:xfrm>
          <a:prstGeom prst="rect">
            <a:avLst/>
          </a:prstGeom>
        </p:spPr>
      </p:pic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F7355642-4AB1-4DB6-92B2-0292D1069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567875"/>
              </p:ext>
            </p:extLst>
          </p:nvPr>
        </p:nvGraphicFramePr>
        <p:xfrm>
          <a:off x="-4574547" y="3858235"/>
          <a:ext cx="10515600" cy="6400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67880693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71359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Provede logický součet hodnot na vstupu A </a:t>
                      </a:r>
                      <a:r>
                        <a:rPr lang="cs-CZ" dirty="0" err="1"/>
                        <a:t>a</a:t>
                      </a:r>
                      <a:r>
                        <a:rPr lang="cs-CZ" dirty="0"/>
                        <a:t> B. Výsledek uloží do 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319683"/>
                  </a:ext>
                </a:extLst>
              </a:tr>
            </a:tbl>
          </a:graphicData>
        </a:graphic>
      </p:graphicFrame>
      <p:sp>
        <p:nvSpPr>
          <p:cNvPr id="8" name="AutoShape 1" descr="https://github.com/tom2238/alu-computing-unit/raw/master/doc/disjunction.svg?sanitize=true">
            <a:extLst>
              <a:ext uri="{FF2B5EF4-FFF2-40B4-BE49-F238E27FC236}">
                <a16:creationId xmlns:a16="http://schemas.microsoft.com/office/drawing/2014/main" id="{B55BDFB8-1F3F-4AFA-9E05-E25A3C32F5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225413" y="3858394"/>
            <a:ext cx="1952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7C304366-A93F-48AE-826B-2AB16E26D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19" y="1091512"/>
            <a:ext cx="5813136" cy="52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4857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Logický součin</a:t>
            </a: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4861DB1-C831-4DD9-A987-92ECEE245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863" y="1449387"/>
            <a:ext cx="3718560" cy="241554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7F1B7F54-9E76-4A4C-9C7B-71C7DB635E44}"/>
              </a:ext>
            </a:extLst>
          </p:cNvPr>
          <p:cNvSpPr/>
          <p:nvPr/>
        </p:nvSpPr>
        <p:spPr>
          <a:xfrm>
            <a:off x="815863" y="38649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Provede logický součin hodnot na vstupu A </a:t>
            </a:r>
            <a:r>
              <a:rPr lang="cs-CZ" dirty="0" err="1"/>
              <a:t>a</a:t>
            </a:r>
            <a:r>
              <a:rPr lang="cs-CZ" dirty="0"/>
              <a:t> B. Výsledek uloží do Y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8F63839-B582-4FE2-BC4B-109AFBAD8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76" y="1690688"/>
            <a:ext cx="5245350" cy="46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1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Exkluzivní logický součet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E8EF0FC-3671-4F92-AA33-BA1DF6F965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32887"/>
            <a:ext cx="3771900" cy="2393950"/>
          </a:xfr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9CF0DFC7-D0A7-4387-B2A9-F9A5F646E989}"/>
              </a:ext>
            </a:extLst>
          </p:cNvPr>
          <p:cNvSpPr/>
          <p:nvPr/>
        </p:nvSpPr>
        <p:spPr>
          <a:xfrm>
            <a:off x="838200" y="3980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Provede logický exkluzivní součet hodnot na vstupu A </a:t>
            </a:r>
            <a:r>
              <a:rPr lang="cs-CZ" dirty="0" err="1"/>
              <a:t>a</a:t>
            </a:r>
            <a:r>
              <a:rPr lang="cs-CZ" dirty="0"/>
              <a:t> B. Výsledek uloží do Y.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8B07D4B-B7DE-4ECE-91F7-77EF10CBE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0618"/>
            <a:ext cx="5728185" cy="51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3021"/>
            <a:ext cx="10058400" cy="1450975"/>
          </a:xfrm>
        </p:spPr>
        <p:txBody>
          <a:bodyPr/>
          <a:lstStyle/>
          <a:p>
            <a:pPr algn="ctr"/>
            <a:r>
              <a:rPr lang="cs-CZ" dirty="0"/>
              <a:t>Logická negace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D3EA58A-0187-479E-A216-7435CAD7E6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613" y="1581890"/>
            <a:ext cx="3771900" cy="1928813"/>
          </a:xfrm>
        </p:spPr>
      </p:pic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6EC6EAD-71DF-4FED-8CB5-C89FDCB19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64120"/>
              </p:ext>
            </p:extLst>
          </p:nvPr>
        </p:nvGraphicFramePr>
        <p:xfrm>
          <a:off x="-4419600" y="3608597"/>
          <a:ext cx="10515600" cy="6400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62249785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34070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Provede logickou negaci hodnoty na vstupu A. Výsledek uloží do 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802633"/>
                  </a:ext>
                </a:extLst>
              </a:tr>
            </a:tbl>
          </a:graphicData>
        </a:graphic>
      </p:graphicFrame>
      <p:sp>
        <p:nvSpPr>
          <p:cNvPr id="7" name="AutoShape 1" descr="https://github.com/tom2238/alu-computing-unit/raw/master/doc/negation.svg?sanitize=true">
            <a:extLst>
              <a:ext uri="{FF2B5EF4-FFF2-40B4-BE49-F238E27FC236}">
                <a16:creationId xmlns:a16="http://schemas.microsoft.com/office/drawing/2014/main" id="{C2C5B3D8-3EBF-446B-82C6-CF4686AA09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19600" y="3608756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5E764213-26A5-4E6E-9310-2EF3AD16D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26" y="1321544"/>
            <a:ext cx="5780374" cy="35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8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Rotace vpravo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AFBCAA1-B98B-492A-ABCB-8155A8DFCA2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27183"/>
            <a:ext cx="3771900" cy="2392362"/>
          </a:xfrm>
        </p:spPr>
      </p:pic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0786EA56-15AC-47E6-B2A0-CFF33F45B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29683"/>
              </p:ext>
            </p:extLst>
          </p:nvPr>
        </p:nvGraphicFramePr>
        <p:xfrm>
          <a:off x="-4419600" y="3797341"/>
          <a:ext cx="10515600" cy="9144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6039416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35453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Provede rotaci hodnoty na vstupu A o jeden bit vpravo. Výsledek uloží do Y. Nejnižší bit je uložen do C. Vstupní příznak C je ignorován.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512804"/>
                  </a:ext>
                </a:extLst>
              </a:tr>
            </a:tbl>
          </a:graphicData>
        </a:graphic>
      </p:graphicFrame>
      <p:sp>
        <p:nvSpPr>
          <p:cNvPr id="7" name="AutoShape 1" descr="https://github.com/tom2238/alu-computing-unit/raw/master/doc/rotate_right.svg?sanitize=true">
            <a:extLst>
              <a:ext uri="{FF2B5EF4-FFF2-40B4-BE49-F238E27FC236}">
                <a16:creationId xmlns:a16="http://schemas.microsoft.com/office/drawing/2014/main" id="{7F61DE06-AA6A-4CE0-8496-46FAC4D58D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19600" y="3798135"/>
            <a:ext cx="1952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96492A34-1CA8-43A2-8B23-0E7A8831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99" y="1982637"/>
            <a:ext cx="5094201" cy="36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90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Rotace vlevo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CA2C6F02-C014-4ED2-B449-F1B8F2624E9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63226"/>
            <a:ext cx="3771900" cy="2446338"/>
          </a:xfrm>
        </p:spPr>
      </p:pic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07D5F3D9-B323-406E-8AF3-C1A90D286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66646"/>
              </p:ext>
            </p:extLst>
          </p:nvPr>
        </p:nvGraphicFramePr>
        <p:xfrm>
          <a:off x="-4419600" y="3809565"/>
          <a:ext cx="10515600" cy="9144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11233271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98256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Provede rotaci hodnoty na vstupu A o jeden bit vlevo. Výsledek uloží do Y. Nejvyšší bit je uložen do C. Vstupní příznak C je ignorován.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217433"/>
                  </a:ext>
                </a:extLst>
              </a:tr>
            </a:tbl>
          </a:graphicData>
        </a:graphic>
      </p:graphicFrame>
      <p:sp>
        <p:nvSpPr>
          <p:cNvPr id="7" name="AutoShape 1" descr="https://github.com/tom2238/alu-computing-unit/raw/master/doc/rotate_left.svg?sanitize=true">
            <a:extLst>
              <a:ext uri="{FF2B5EF4-FFF2-40B4-BE49-F238E27FC236}">
                <a16:creationId xmlns:a16="http://schemas.microsoft.com/office/drawing/2014/main" id="{CB4AD1E7-327A-4212-AC5A-77E48316E2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19600" y="3810359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D1B85AB8-9CA3-45CD-AEA5-A6B01100A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65" y="2048283"/>
            <a:ext cx="4944235" cy="35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5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Rotace vpravo s přenosem</a:t>
            </a:r>
          </a:p>
        </p:txBody>
      </p:sp>
      <p:pic>
        <p:nvPicPr>
          <p:cNvPr id="10" name="Zástupný obsah 9">
            <a:extLst>
              <a:ext uri="{FF2B5EF4-FFF2-40B4-BE49-F238E27FC236}">
                <a16:creationId xmlns:a16="http://schemas.microsoft.com/office/drawing/2014/main" id="{644E84BF-5CDC-4B29-A25F-CFADF5C889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49387"/>
            <a:ext cx="3336925" cy="2041525"/>
          </a:xfr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89930EE3-BE71-4D18-9736-01F28AA8937B}"/>
              </a:ext>
            </a:extLst>
          </p:cNvPr>
          <p:cNvSpPr/>
          <p:nvPr/>
        </p:nvSpPr>
        <p:spPr>
          <a:xfrm>
            <a:off x="838200" y="37047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Provede rotaci hodnoty na vstupu A o jeden </a:t>
            </a:r>
          </a:p>
          <a:p>
            <a:r>
              <a:rPr lang="cs-CZ" dirty="0"/>
              <a:t>bit vpravo. Výsledek uloží do Y. </a:t>
            </a:r>
          </a:p>
          <a:p>
            <a:r>
              <a:rPr lang="cs-CZ" dirty="0"/>
              <a:t>Nejnižší bit je uložen do C. </a:t>
            </a:r>
          </a:p>
          <a:p>
            <a:r>
              <a:rPr lang="cs-CZ" dirty="0"/>
              <a:t>Vstupní příznak C je uložen na nejvyšší pozici.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06E9F6CA-E98F-49A8-99DF-4D1BA42A8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29" y="1875302"/>
            <a:ext cx="6147790" cy="36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-80911"/>
            <a:ext cx="10058400" cy="1270794"/>
          </a:xfrm>
        </p:spPr>
        <p:txBody>
          <a:bodyPr/>
          <a:lstStyle/>
          <a:p>
            <a:pPr algn="ctr"/>
            <a:r>
              <a:rPr lang="cs-CZ" dirty="0"/>
              <a:t>Rotace vlevo s přenosem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54308E4-8EA4-44C1-A538-B490EC4304F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675" y="1435100"/>
            <a:ext cx="3459163" cy="2217738"/>
          </a:xfrm>
        </p:spPr>
      </p:pic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614A7F17-CDCE-4DD5-B23A-3E23B0E4B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92176"/>
              </p:ext>
            </p:extLst>
          </p:nvPr>
        </p:nvGraphicFramePr>
        <p:xfrm>
          <a:off x="-4419600" y="4045460"/>
          <a:ext cx="10515600" cy="9144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7468191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9698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Provede rotaci hodnoty na vstupu A o jeden bit vlevo. Výsledek uloží do Y. Nejvyšší bit je uložen do C. Vstupní příznak C je uložen na nejnižší pozici.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320552"/>
                  </a:ext>
                </a:extLst>
              </a:tr>
            </a:tbl>
          </a:graphicData>
        </a:graphic>
      </p:graphicFrame>
      <p:sp>
        <p:nvSpPr>
          <p:cNvPr id="7" name="AutoShape 1" descr="https://github.com/tom2238/alu-computing-unit/raw/master/doc/rotate_left_with_carry.svg?sanitize=true">
            <a:extLst>
              <a:ext uri="{FF2B5EF4-FFF2-40B4-BE49-F238E27FC236}">
                <a16:creationId xmlns:a16="http://schemas.microsoft.com/office/drawing/2014/main" id="{06540C17-D483-4063-A626-9B4F18536E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5260" y="38988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A9C285F-BD2D-4B9E-A335-95FC157EF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82" y="1582505"/>
            <a:ext cx="6564679" cy="39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1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232036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Přehození nejvyššího a nejnižšího </a:t>
            </a:r>
            <a:r>
              <a:rPr lang="cs-CZ" dirty="0" err="1"/>
              <a:t>čtvrtbytu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EDD4509-47AC-456E-B28E-2482FE68A6D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81423"/>
            <a:ext cx="3717925" cy="1844675"/>
          </a:xfr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065F63D7-2D5C-45B5-B879-1C05F8838676}"/>
              </a:ext>
            </a:extLst>
          </p:cNvPr>
          <p:cNvSpPr/>
          <p:nvPr/>
        </p:nvSpPr>
        <p:spPr>
          <a:xfrm>
            <a:off x="838200" y="37874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Provede vzájemné přehození bitů na vstupu A. Výsledek uloží do Y. Shodné s rotací vpravo nebo vlevo o dva bity.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2211996-0CFA-4FB5-98FF-67368A11F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09557"/>
            <a:ext cx="4966204" cy="31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D77ED4-8C02-4848-8359-35C63521C2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548713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ALU jednotka</a:t>
            </a:r>
            <a:br>
              <a:rPr lang="cs-CZ" dirty="0"/>
            </a:b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BE3B349-F541-4E8F-9449-2EF33235D8F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636" y="1449387"/>
            <a:ext cx="4540250" cy="4351337"/>
          </a:xfr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B1F5675B-4E6A-4D40-A5C2-E7B0E05163E1}"/>
              </a:ext>
            </a:extLst>
          </p:cNvPr>
          <p:cNvSpPr/>
          <p:nvPr/>
        </p:nvSpPr>
        <p:spPr>
          <a:xfrm>
            <a:off x="5511730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	Vstupy </a:t>
            </a:r>
            <a:r>
              <a:rPr lang="cs-CZ" dirty="0" err="1"/>
              <a:t>number_a</a:t>
            </a:r>
            <a:r>
              <a:rPr lang="cs-CZ" dirty="0"/>
              <a:t> a </a:t>
            </a:r>
            <a:r>
              <a:rPr lang="cs-CZ" dirty="0" err="1"/>
              <a:t>number_b</a:t>
            </a:r>
            <a:r>
              <a:rPr lang="cs-CZ" dirty="0"/>
              <a:t> slouží k nastavení čísel se kterými se budou provádět operace. Vstupem </a:t>
            </a:r>
            <a:r>
              <a:rPr lang="cs-CZ" dirty="0" err="1"/>
              <a:t>control_sig</a:t>
            </a:r>
            <a:r>
              <a:rPr lang="cs-CZ" dirty="0"/>
              <a:t> se nastavuje operace, kterou chceme provádět. Hodnoty se nastavují pomocí přepínačů.</a:t>
            </a:r>
            <a:br>
              <a:rPr lang="cs-CZ" dirty="0"/>
            </a:br>
            <a:r>
              <a:rPr lang="cs-CZ" dirty="0"/>
              <a:t>	Výstupy </a:t>
            </a:r>
            <a:r>
              <a:rPr lang="cs-CZ" dirty="0" err="1"/>
              <a:t>number_a</a:t>
            </a:r>
            <a:r>
              <a:rPr lang="cs-CZ" dirty="0"/>
              <a:t>, </a:t>
            </a:r>
            <a:r>
              <a:rPr lang="cs-CZ" dirty="0" err="1"/>
              <a:t>number_b</a:t>
            </a:r>
            <a:r>
              <a:rPr lang="cs-CZ" dirty="0"/>
              <a:t>, </a:t>
            </a:r>
            <a:r>
              <a:rPr lang="cs-CZ" dirty="0" err="1"/>
              <a:t>control_sig</a:t>
            </a:r>
            <a:r>
              <a:rPr lang="cs-CZ" dirty="0"/>
              <a:t> a </a:t>
            </a:r>
            <a:r>
              <a:rPr lang="cs-CZ" dirty="0" err="1"/>
              <a:t>alu_result</a:t>
            </a:r>
            <a:r>
              <a:rPr lang="cs-CZ" dirty="0"/>
              <a:t> slouží k binární reprezentaci hodnot, použity jsou LED diody. </a:t>
            </a:r>
            <a:br>
              <a:rPr lang="cs-CZ" dirty="0"/>
            </a:br>
            <a:r>
              <a:rPr lang="cs-CZ" dirty="0"/>
              <a:t>	Výstupy </a:t>
            </a:r>
            <a:r>
              <a:rPr lang="cs-CZ" dirty="0" err="1"/>
              <a:t>disp_digit</a:t>
            </a:r>
            <a:r>
              <a:rPr lang="cs-CZ" dirty="0"/>
              <a:t> a </a:t>
            </a:r>
            <a:r>
              <a:rPr lang="cs-CZ" dirty="0" err="1"/>
              <a:t>disp_sseg</a:t>
            </a:r>
            <a:r>
              <a:rPr lang="cs-CZ" dirty="0"/>
              <a:t> slouží k dekadickému zobrazení hodnot na 7segmentovém displeji. </a:t>
            </a:r>
          </a:p>
        </p:txBody>
      </p:sp>
    </p:spTree>
    <p:extLst>
      <p:ext uri="{BB962C8B-B14F-4D97-AF65-F5344CB8AC3E}">
        <p14:creationId xmlns:p14="http://schemas.microsoft.com/office/powerpoint/2010/main" val="271967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Součin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99ECB13-5A56-45F5-A3CE-2391BA8788E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05" y="0"/>
            <a:ext cx="4872037" cy="6332537"/>
          </a:xfr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4F96848-1DB1-4624-875C-77694C772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689" y="1149234"/>
            <a:ext cx="3688080" cy="244602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E0162597-041A-41BA-B2F3-064DC89CE48C}"/>
              </a:ext>
            </a:extLst>
          </p:cNvPr>
          <p:cNvSpPr/>
          <p:nvPr/>
        </p:nvSpPr>
        <p:spPr>
          <a:xfrm>
            <a:off x="753689" y="38118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Numericky vynásobí hodnotu na vstupu A s hodnotou na vstupu B. Výsledek uloží do Y. Příznak C signalizuje, že výsledek obsahuje numerickou hodnotu vyšší než 15. Na výstup Y jsou přivedeny vždy 4 nejnižší bity.</a:t>
            </a:r>
          </a:p>
        </p:txBody>
      </p:sp>
    </p:spTree>
    <p:extLst>
      <p:ext uri="{BB962C8B-B14F-4D97-AF65-F5344CB8AC3E}">
        <p14:creationId xmlns:p14="http://schemas.microsoft.com/office/powerpoint/2010/main" val="303089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BB2542D-AE7E-4D7A-9DF0-34071A0A264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16" y="1530295"/>
            <a:ext cx="3856038" cy="1728788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6535D5A-67BB-494B-BEE1-7050FAE89A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6806" y="0"/>
            <a:ext cx="9958388" cy="1330325"/>
          </a:xfrm>
        </p:spPr>
        <p:txBody>
          <a:bodyPr/>
          <a:lstStyle/>
          <a:p>
            <a:pPr algn="ctr"/>
            <a:r>
              <a:rPr lang="cs-CZ" dirty="0"/>
              <a:t>Parity a </a:t>
            </a:r>
            <a:r>
              <a:rPr lang="cs-CZ" dirty="0" err="1"/>
              <a:t>dispmux</a:t>
            </a:r>
            <a:endParaRPr lang="cs-CZ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1854196-FDEF-4B92-8273-E64C386D4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692560"/>
              </p:ext>
            </p:extLst>
          </p:nvPr>
        </p:nvGraphicFramePr>
        <p:xfrm>
          <a:off x="0" y="2211809"/>
          <a:ext cx="10515600" cy="3657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07665025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01149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Signalizuje lichý počet jedniček ve výsledku.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649679"/>
                  </a:ext>
                </a:extLst>
              </a:tr>
            </a:tbl>
          </a:graphicData>
        </a:graphic>
      </p:graphicFrame>
      <p:sp>
        <p:nvSpPr>
          <p:cNvPr id="7" name="AutoShape 1" descr="https://github.com/tom2238/alu-computing-unit/raw/master/doc/parity.svg?sanitize=true">
            <a:extLst>
              <a:ext uri="{FF2B5EF4-FFF2-40B4-BE49-F238E27FC236}">
                <a16:creationId xmlns:a16="http://schemas.microsoft.com/office/drawing/2014/main" id="{0CAC2CBF-3A38-4888-B36E-22F9F29C2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19600" y="4055933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52EDAE22-EA46-4960-8322-24EB5B0BA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3300" y="2864194"/>
            <a:ext cx="4000500" cy="3284220"/>
          </a:xfrm>
          <a:prstGeom prst="rect">
            <a:avLst/>
          </a:prstGeom>
        </p:spPr>
      </p:pic>
      <p:sp>
        <p:nvSpPr>
          <p:cNvPr id="10" name="Obdélník 9">
            <a:extLst>
              <a:ext uri="{FF2B5EF4-FFF2-40B4-BE49-F238E27FC236}">
                <a16:creationId xmlns:a16="http://schemas.microsoft.com/office/drawing/2014/main" id="{9512BC31-633A-4602-BAC6-A42ADF4A03AD}"/>
              </a:ext>
            </a:extLst>
          </p:cNvPr>
          <p:cNvSpPr/>
          <p:nvPr/>
        </p:nvSpPr>
        <p:spPr>
          <a:xfrm>
            <a:off x="838200" y="45063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Řídí čtyřmístný sedmi-segmentový displej se společnou anodou. Segmenty displeje jsou aktivní v nule. Frekvence signálu </a:t>
            </a:r>
            <a:r>
              <a:rPr lang="cs-CZ" dirty="0" err="1"/>
              <a:t>clk</a:t>
            </a:r>
            <a:r>
              <a:rPr lang="cs-CZ" dirty="0"/>
              <a:t> musí být nejméně 10 kHz.</a:t>
            </a:r>
          </a:p>
        </p:txBody>
      </p:sp>
    </p:spTree>
    <p:extLst>
      <p:ext uri="{BB962C8B-B14F-4D97-AF65-F5344CB8AC3E}">
        <p14:creationId xmlns:p14="http://schemas.microsoft.com/office/powerpoint/2010/main" val="411128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0B906B-94AD-4544-935E-3ACA4BE0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Odkazy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8ACC526-CE6B-425A-9961-51CB30EFE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GitHub:  </a:t>
            </a:r>
            <a:r>
              <a:rPr lang="cs-CZ" dirty="0">
                <a:hlinkClick r:id="rId2"/>
              </a:rPr>
              <a:t>https://github.com/tom2238/alu-computing-unit</a:t>
            </a:r>
            <a:endParaRPr lang="cs-CZ" dirty="0"/>
          </a:p>
          <a:p>
            <a:pPr marL="0" indent="0">
              <a:buNone/>
            </a:pPr>
            <a:r>
              <a:rPr lang="cs-CZ" dirty="0"/>
              <a:t>Video:  </a:t>
            </a:r>
            <a:r>
              <a:rPr lang="cs-CZ" dirty="0">
                <a:hlinkClick r:id="rId3"/>
              </a:rPr>
              <a:t>https://youtu.be/d3AlJtHENpg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1438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104B74-2C48-4A6B-B7CF-95A5A2E3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6000" dirty="0"/>
              <a:t>Děkujeme za pozornost</a:t>
            </a:r>
          </a:p>
        </p:txBody>
      </p:sp>
    </p:spTree>
    <p:extLst>
      <p:ext uri="{BB962C8B-B14F-4D97-AF65-F5344CB8AC3E}">
        <p14:creationId xmlns:p14="http://schemas.microsoft.com/office/powerpoint/2010/main" val="212290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FBA9F9-FF5B-454E-AC30-A70E4269AB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82385"/>
            <a:ext cx="10058400" cy="1458912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Operace</a:t>
            </a:r>
            <a:br>
              <a:rPr lang="cs-CZ" dirty="0"/>
            </a:br>
            <a:endParaRPr lang="cs-CZ" dirty="0"/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FF9BA989-28A3-40C4-8458-D985D2E268B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09355366"/>
              </p:ext>
            </p:extLst>
          </p:nvPr>
        </p:nvGraphicFramePr>
        <p:xfrm>
          <a:off x="2325921" y="1336415"/>
          <a:ext cx="7540158" cy="4882342"/>
        </p:xfrm>
        <a:graphic>
          <a:graphicData uri="http://schemas.openxmlformats.org/drawingml/2006/table">
            <a:tbl>
              <a:tblPr/>
              <a:tblGrid>
                <a:gridCol w="2513386">
                  <a:extLst>
                    <a:ext uri="{9D8B030D-6E8A-4147-A177-3AD203B41FA5}">
                      <a16:colId xmlns:a16="http://schemas.microsoft.com/office/drawing/2014/main" val="3693381055"/>
                    </a:ext>
                  </a:extLst>
                </a:gridCol>
                <a:gridCol w="2513386">
                  <a:extLst>
                    <a:ext uri="{9D8B030D-6E8A-4147-A177-3AD203B41FA5}">
                      <a16:colId xmlns:a16="http://schemas.microsoft.com/office/drawing/2014/main" val="3528267877"/>
                    </a:ext>
                  </a:extLst>
                </a:gridCol>
                <a:gridCol w="2513386">
                  <a:extLst>
                    <a:ext uri="{9D8B030D-6E8A-4147-A177-3AD203B41FA5}">
                      <a16:colId xmlns:a16="http://schemas.microsoft.com/office/drawing/2014/main" val="676464030"/>
                    </a:ext>
                  </a:extLst>
                </a:gridCol>
              </a:tblGrid>
              <a:tr h="273250">
                <a:tc>
                  <a:txBody>
                    <a:bodyPr/>
                    <a:lstStyle/>
                    <a:p>
                      <a:r>
                        <a:rPr lang="cs-CZ" sz="1400" b="1"/>
                        <a:t>Řídící signál</a:t>
                      </a:r>
                      <a:endParaRPr lang="cs-CZ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/>
                        <a:t>Funkce</a:t>
                      </a:r>
                      <a:endParaRPr lang="cs-CZ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/>
                        <a:t>Popis</a:t>
                      </a:r>
                      <a:endParaRPr lang="cs-CZ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317416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0x0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Y = A + B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Součet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657875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0x1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 - B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Rozdíl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690096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0x2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 + 1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Inkrementace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062838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 dirty="0"/>
                        <a:t>0x3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 - 1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Dekrementace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901199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0x4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 + B + C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Součet s přenosem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569516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0x5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Y = A - B - C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Rozdíl s přenosem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88522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0x6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 or B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Logický součet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551209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0x7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 and B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Logický součin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55298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0x8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 xor B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Exkluzivní logický součet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797308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0x9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not A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Logická negace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29482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0xA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 &gt;&gt; 1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Rotace vpravo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53164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0xB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 &lt;&lt; 1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Rotace vlevo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54598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0xC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(A + C) &gt;&gt; 1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Rotace vpravo s přenosem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839937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0xD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(A - C) &lt;&lt; 1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Rotace vlevo s přenosem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173196"/>
                  </a:ext>
                </a:extLst>
              </a:tr>
              <a:tr h="478187">
                <a:tc>
                  <a:txBody>
                    <a:bodyPr/>
                    <a:lstStyle/>
                    <a:p>
                      <a:r>
                        <a:rPr lang="cs-CZ" sz="1400"/>
                        <a:t>0xE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Y = A'H &lt;=&gt; A'L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/>
                        <a:t>Přehození nejvyššího a nejnižšího čtvrbytu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949777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r>
                        <a:rPr lang="cs-CZ" sz="1400"/>
                        <a:t>0xF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Y = A mul B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Součin 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46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88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DE1586-33A3-4874-9680-6F4EC31133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18817" y="-14637"/>
            <a:ext cx="10058400" cy="1449387"/>
          </a:xfrm>
        </p:spPr>
        <p:txBody>
          <a:bodyPr/>
          <a:lstStyle/>
          <a:p>
            <a:r>
              <a:rPr lang="cs-CZ" dirty="0"/>
              <a:t>Rozvržení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A850BF33-75D3-4BE6-BA93-861FA8F9BEE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13" y="-1468440"/>
            <a:ext cx="7567612" cy="9794876"/>
          </a:xfr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5FD25BB6-0C89-4E45-A91E-5796A3E2BE9D}"/>
              </a:ext>
            </a:extLst>
          </p:cNvPr>
          <p:cNvSpPr/>
          <p:nvPr/>
        </p:nvSpPr>
        <p:spPr>
          <a:xfrm>
            <a:off x="1618817" y="3105833"/>
            <a:ext cx="97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Operace</a:t>
            </a:r>
          </a:p>
          <a:p>
            <a:pPr algn="ctr"/>
            <a:endParaRPr lang="cs-CZ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0B097A66-7274-4ED7-BD68-66670F00EDF5}"/>
              </a:ext>
            </a:extLst>
          </p:cNvPr>
          <p:cNvCxnSpPr/>
          <p:nvPr/>
        </p:nvCxnSpPr>
        <p:spPr>
          <a:xfrm flipV="1">
            <a:off x="2861187" y="1027906"/>
            <a:ext cx="1740310" cy="189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1776B824-D881-4CA0-A34F-B3EB4FCA9CEB}"/>
              </a:ext>
            </a:extLst>
          </p:cNvPr>
          <p:cNvCxnSpPr/>
          <p:nvPr/>
        </p:nvCxnSpPr>
        <p:spPr>
          <a:xfrm>
            <a:off x="2757948" y="3583858"/>
            <a:ext cx="1843549" cy="231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E3C67BEC-69EC-419A-8F0B-9CB7716E738D}"/>
              </a:ext>
            </a:extLst>
          </p:cNvPr>
          <p:cNvCxnSpPr/>
          <p:nvPr/>
        </p:nvCxnSpPr>
        <p:spPr>
          <a:xfrm flipV="1">
            <a:off x="3023419" y="2300748"/>
            <a:ext cx="1474839" cy="943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373A96E6-BA32-450E-80C6-29B15DA86858}"/>
              </a:ext>
            </a:extLst>
          </p:cNvPr>
          <p:cNvCxnSpPr/>
          <p:nvPr/>
        </p:nvCxnSpPr>
        <p:spPr>
          <a:xfrm>
            <a:off x="2993923" y="3523748"/>
            <a:ext cx="1460090" cy="101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DA12C659-70BE-4CF3-9572-40AB48A7A717}"/>
              </a:ext>
            </a:extLst>
          </p:cNvPr>
          <p:cNvSpPr txBox="1"/>
          <p:nvPr/>
        </p:nvSpPr>
        <p:spPr>
          <a:xfrm>
            <a:off x="10009239" y="188144"/>
            <a:ext cx="60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Mux</a:t>
            </a:r>
            <a:endParaRPr lang="cs-CZ" dirty="0"/>
          </a:p>
          <a:p>
            <a:endParaRPr lang="cs-CZ" dirty="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BD1EB16B-4BF3-46CD-9990-102A7FBE853F}"/>
              </a:ext>
            </a:extLst>
          </p:cNvPr>
          <p:cNvSpPr/>
          <p:nvPr/>
        </p:nvSpPr>
        <p:spPr>
          <a:xfrm>
            <a:off x="8878529" y="1342103"/>
            <a:ext cx="575187" cy="1892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41891A82-B33F-4DC9-BC2F-2B0C3D94A031}"/>
              </a:ext>
            </a:extLst>
          </p:cNvPr>
          <p:cNvCxnSpPr/>
          <p:nvPr/>
        </p:nvCxnSpPr>
        <p:spPr>
          <a:xfrm flipH="1">
            <a:off x="9453716" y="693174"/>
            <a:ext cx="870155" cy="64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délník 23">
            <a:extLst>
              <a:ext uri="{FF2B5EF4-FFF2-40B4-BE49-F238E27FC236}">
                <a16:creationId xmlns:a16="http://schemas.microsoft.com/office/drawing/2014/main" id="{760184AE-B3A1-4280-A05A-7ECF32A8E82E}"/>
              </a:ext>
            </a:extLst>
          </p:cNvPr>
          <p:cNvSpPr/>
          <p:nvPr/>
        </p:nvSpPr>
        <p:spPr>
          <a:xfrm>
            <a:off x="4675239" y="424340"/>
            <a:ext cx="3476527" cy="6212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14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2387"/>
          </a:xfrm>
        </p:spPr>
        <p:txBody>
          <a:bodyPr/>
          <a:lstStyle/>
          <a:p>
            <a:pPr algn="ctr"/>
            <a:r>
              <a:rPr lang="cs-CZ" dirty="0"/>
              <a:t>Sčítačka</a:t>
            </a:r>
          </a:p>
        </p:txBody>
      </p:sp>
      <p:pic>
        <p:nvPicPr>
          <p:cNvPr id="4" name="Zástupný obsah 3">
            <a:extLst>
              <a:ext uri="{FF2B5EF4-FFF2-40B4-BE49-F238E27FC236}">
                <a16:creationId xmlns:a16="http://schemas.microsoft.com/office/drawing/2014/main" id="{16B94DC0-3031-4BFD-8A70-AC5F625744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767" y="1264767"/>
            <a:ext cx="3406775" cy="2660650"/>
          </a:xfr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E2468E39-444D-4827-8165-B3615FF8D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92" y="1500536"/>
            <a:ext cx="5574338" cy="3653355"/>
          </a:xfrm>
          <a:prstGeom prst="rect">
            <a:avLst/>
          </a:prstGeom>
        </p:spPr>
      </p:pic>
      <p:sp>
        <p:nvSpPr>
          <p:cNvPr id="15" name="Obdélník 14">
            <a:extLst>
              <a:ext uri="{FF2B5EF4-FFF2-40B4-BE49-F238E27FC236}">
                <a16:creationId xmlns:a16="http://schemas.microsoft.com/office/drawing/2014/main" id="{13A02DBE-FA7B-4424-805C-83E61A498A45}"/>
              </a:ext>
            </a:extLst>
          </p:cNvPr>
          <p:cNvSpPr/>
          <p:nvPr/>
        </p:nvSpPr>
        <p:spPr>
          <a:xfrm>
            <a:off x="631767" y="40949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Numericky sečte hodnoty na vstupech A, B a výsledek uloží do Y. Příznak přenosu je uložen do C. Vstupní příznak přenosu C je ignorován.</a:t>
            </a:r>
          </a:p>
        </p:txBody>
      </p:sp>
    </p:spTree>
    <p:extLst>
      <p:ext uri="{BB962C8B-B14F-4D97-AF65-F5344CB8AC3E}">
        <p14:creationId xmlns:p14="http://schemas.microsoft.com/office/powerpoint/2010/main" val="381744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49387"/>
          </a:xfrm>
        </p:spPr>
        <p:txBody>
          <a:bodyPr/>
          <a:lstStyle/>
          <a:p>
            <a:pPr algn="ctr"/>
            <a:r>
              <a:rPr lang="cs-CZ" dirty="0" err="1"/>
              <a:t>Odčítačka</a:t>
            </a:r>
            <a:endParaRPr lang="cs-CZ" dirty="0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265050AE-3487-483B-B6E2-BF8843F096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716" y="1126979"/>
            <a:ext cx="4157083" cy="4604042"/>
          </a:xfrm>
        </p:spPr>
      </p:pic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F6AFC49D-222A-4581-BF7F-514F12D74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1449387"/>
            <a:ext cx="3401216" cy="2603737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727E5269-3E01-4A25-9C14-908D0E791D3B}"/>
              </a:ext>
            </a:extLst>
          </p:cNvPr>
          <p:cNvSpPr/>
          <p:nvPr/>
        </p:nvSpPr>
        <p:spPr>
          <a:xfrm>
            <a:off x="584201" y="41978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Numericky odečte hodnotu na vstupu B od vstupu A </a:t>
            </a:r>
            <a:r>
              <a:rPr lang="cs-CZ" dirty="0" err="1"/>
              <a:t>a</a:t>
            </a:r>
            <a:r>
              <a:rPr lang="cs-CZ" dirty="0"/>
              <a:t> výsledek uloží do Y. Příznak přenosu je uložen do C. Vstupní příznak přenosu C je ignorován.</a:t>
            </a:r>
          </a:p>
        </p:txBody>
      </p:sp>
    </p:spTree>
    <p:extLst>
      <p:ext uri="{BB962C8B-B14F-4D97-AF65-F5344CB8AC3E}">
        <p14:creationId xmlns:p14="http://schemas.microsoft.com/office/powerpoint/2010/main" val="67771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Inkrementace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D0300A3-9014-4EFC-BF3B-6024ADAA554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551" y="1449387"/>
            <a:ext cx="3343275" cy="2217738"/>
          </a:xfr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EA8890-2FC8-4840-9A55-6F3E72174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50" y="1244037"/>
            <a:ext cx="5256650" cy="4006663"/>
          </a:xfrm>
          <a:prstGeom prst="rect">
            <a:avLst/>
          </a:prstGeom>
        </p:spPr>
      </p:pic>
      <p:sp>
        <p:nvSpPr>
          <p:cNvPr id="12" name="Obdélník 11">
            <a:extLst>
              <a:ext uri="{FF2B5EF4-FFF2-40B4-BE49-F238E27FC236}">
                <a16:creationId xmlns:a16="http://schemas.microsoft.com/office/drawing/2014/main" id="{7346A78E-08D5-4FD3-823F-15A3486BAD77}"/>
              </a:ext>
            </a:extLst>
          </p:cNvPr>
          <p:cNvSpPr/>
          <p:nvPr/>
        </p:nvSpPr>
        <p:spPr>
          <a:xfrm>
            <a:off x="631800" y="40821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Numericky inkrementuje hodnotu na vstupu A o jedničku. Příznak přenosu je uložen do C. Vstupní příznak přenosu C je ignorován.</a:t>
            </a:r>
          </a:p>
        </p:txBody>
      </p:sp>
    </p:spTree>
    <p:extLst>
      <p:ext uri="{BB962C8B-B14F-4D97-AF65-F5344CB8AC3E}">
        <p14:creationId xmlns:p14="http://schemas.microsoft.com/office/powerpoint/2010/main" val="43015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5192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Dekrementace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17379AF-0BBA-47B3-BC99-E04351E5D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150" y="1449387"/>
            <a:ext cx="3657600" cy="2476500"/>
          </a:xfr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33DDF115-F6BF-4B54-A946-23211B239B72}"/>
              </a:ext>
            </a:extLst>
          </p:cNvPr>
          <p:cNvSpPr/>
          <p:nvPr/>
        </p:nvSpPr>
        <p:spPr>
          <a:xfrm>
            <a:off x="719150" y="40423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Numericky </a:t>
            </a:r>
            <a:r>
              <a:rPr lang="cs-CZ" dirty="0" err="1"/>
              <a:t>dekrementuje</a:t>
            </a:r>
            <a:r>
              <a:rPr lang="cs-CZ" dirty="0"/>
              <a:t> hodnotu na vstupu A o jedničku. Příznak přenosu je uložen do C. Vstupní příznak přenosu C je ignorován.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555D752-9778-4296-A6AA-A61C5DC7C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28" y="1027113"/>
            <a:ext cx="5167364" cy="39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3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424A6D-A372-4206-A92A-4DB1D233E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49387"/>
          </a:xfrm>
        </p:spPr>
        <p:txBody>
          <a:bodyPr/>
          <a:lstStyle/>
          <a:p>
            <a:pPr algn="ctr"/>
            <a:r>
              <a:rPr lang="cs-CZ" dirty="0"/>
              <a:t>Sčítačka s přenosem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C6EF5141-E9D0-42D2-95F8-D96A675DE7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822" y="1449387"/>
            <a:ext cx="3429000" cy="2879725"/>
          </a:xfr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E17B057E-A91E-4D8F-8B06-2DAC2E918FCC}"/>
              </a:ext>
            </a:extLst>
          </p:cNvPr>
          <p:cNvSpPr/>
          <p:nvPr/>
        </p:nvSpPr>
        <p:spPr>
          <a:xfrm>
            <a:off x="721822" y="450401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/>
              <a:t>Numericky sečte hodnoty na vstupech A, B a výsledek uloží do Y. Příznak přenosu je uložen do C. Vstupní příznak přenosu C je přičten k výsledku Y.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A6C28DED-1CDD-4F3E-B3E6-ECBA1E732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902" y="1208088"/>
            <a:ext cx="4766095" cy="47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1294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TM02900688[[fn=Fazeta]]</Template>
  <TotalTime>7037</TotalTime>
  <Words>669</Words>
  <Application>Microsoft Office PowerPoint</Application>
  <PresentationFormat>Širokoúhlá obrazovka</PresentationFormat>
  <Paragraphs>102</Paragraphs>
  <Slides>23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Wingdings 2</vt:lpstr>
      <vt:lpstr>HDOfficeLightV0</vt:lpstr>
      <vt:lpstr>1_HDOfficeLightV0</vt:lpstr>
      <vt:lpstr>Retrospektiva</vt:lpstr>
      <vt:lpstr>ALU jednotka</vt:lpstr>
      <vt:lpstr>ALU jednotka </vt:lpstr>
      <vt:lpstr>Operace </vt:lpstr>
      <vt:lpstr>Rozvržení</vt:lpstr>
      <vt:lpstr>Sčítačka</vt:lpstr>
      <vt:lpstr>Odčítačka</vt:lpstr>
      <vt:lpstr>Inkrementace</vt:lpstr>
      <vt:lpstr>Dekrementace</vt:lpstr>
      <vt:lpstr>Sčítačka s přenosem</vt:lpstr>
      <vt:lpstr>Rozdíl s přenosem</vt:lpstr>
      <vt:lpstr>Logicky součet</vt:lpstr>
      <vt:lpstr>Logický součin</vt:lpstr>
      <vt:lpstr>Exkluzivní logický součet</vt:lpstr>
      <vt:lpstr>Logická negace</vt:lpstr>
      <vt:lpstr>Rotace vpravo</vt:lpstr>
      <vt:lpstr>Rotace vlevo</vt:lpstr>
      <vt:lpstr>Rotace vpravo s přenosem</vt:lpstr>
      <vt:lpstr>Rotace vlevo s přenosem</vt:lpstr>
      <vt:lpstr>Přehození nejvyššího a nejnižšího čtvrtbytu</vt:lpstr>
      <vt:lpstr>Součin</vt:lpstr>
      <vt:lpstr>Parity a dispmux</vt:lpstr>
      <vt:lpstr>Odkazy </vt:lpstr>
      <vt:lpstr>Děkujeme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 jednotka</dc:title>
  <dc:creator>Milan</dc:creator>
  <cp:lastModifiedBy>Milan</cp:lastModifiedBy>
  <cp:revision>40</cp:revision>
  <dcterms:created xsi:type="dcterms:W3CDTF">2019-04-17T20:10:51Z</dcterms:created>
  <dcterms:modified xsi:type="dcterms:W3CDTF">2019-04-23T21:17:40Z</dcterms:modified>
</cp:coreProperties>
</file>